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5" r:id="rId4"/>
    <p:sldId id="258" r:id="rId5"/>
    <p:sldId id="266" r:id="rId6"/>
    <p:sldId id="259" r:id="rId7"/>
    <p:sldId id="260" r:id="rId8"/>
    <p:sldId id="261" r:id="rId9"/>
    <p:sldId id="262" r:id="rId10"/>
    <p:sldId id="263" r:id="rId11"/>
    <p:sldId id="264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vertBarState="maximized">
    <p:restoredLeft sz="34587" autoAdjust="0"/>
    <p:restoredTop sz="94713" autoAdjust="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2502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4/29/2020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4/29/2020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4/29/2020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4/29/2020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4/29/2020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4/29/2020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4/29/2020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mailto:damjanovirina@gmail.com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r-Cyrl-RS" dirty="0" smtClean="0">
                <a:solidFill>
                  <a:schemeClr val="accent2"/>
                </a:solidFill>
              </a:rPr>
              <a:t>ДЕТЕ ДО 3 ГОДИНЕ И НАРАТИВИ</a:t>
            </a:r>
            <a:endParaRPr lang="sr-Latn-RS" dirty="0">
              <a:solidFill>
                <a:schemeClr val="accent2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sr-Cyrl-RS" dirty="0" smtClean="0">
                <a:solidFill>
                  <a:schemeClr val="tx1"/>
                </a:solidFill>
              </a:rPr>
              <a:t>Шта је наратив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sr-Cyrl-RS" dirty="0" smtClean="0">
                <a:solidFill>
                  <a:schemeClr val="tx1"/>
                </a:solidFill>
              </a:rPr>
              <a:t>Дете као слушалац наратива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sr-Cyrl-RS" dirty="0" smtClean="0">
                <a:solidFill>
                  <a:schemeClr val="tx1"/>
                </a:solidFill>
              </a:rPr>
              <a:t>Зачетак наратива код деце до 3 године</a:t>
            </a:r>
            <a:endParaRPr lang="sr-Latn-R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3832179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844" y="274638"/>
            <a:ext cx="8786874" cy="654032"/>
          </a:xfrm>
        </p:spPr>
        <p:txBody>
          <a:bodyPr>
            <a:normAutofit/>
          </a:bodyPr>
          <a:lstStyle/>
          <a:p>
            <a:r>
              <a:rPr lang="sr-Cyrl-RS" sz="3200" b="1" dirty="0" smtClean="0">
                <a:solidFill>
                  <a:schemeClr val="accent2"/>
                </a:solidFill>
              </a:rPr>
              <a:t>О ЧЕМУ ПРИЧАЈУ ТРОГОДИШЊАЦИ</a:t>
            </a:r>
            <a:endParaRPr lang="sr-Latn-RS" sz="3200" b="1" dirty="0">
              <a:solidFill>
                <a:schemeClr val="accent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42844" y="1071546"/>
            <a:ext cx="8786874" cy="540240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sr-Cyrl-RS" sz="3200" dirty="0" smtClean="0">
                <a:latin typeface="Times New Roman" pitchFamily="18" charset="0"/>
                <a:cs typeface="Times New Roman" pitchFamily="18" charset="0"/>
              </a:rPr>
              <a:t>О оном што им се догодило и што је оставило утисак на њих.</a:t>
            </a:r>
          </a:p>
          <a:p>
            <a:pPr>
              <a:buNone/>
            </a:pPr>
            <a:r>
              <a:rPr lang="sr-Cyrl-RS" sz="3200" dirty="0" smtClean="0">
                <a:latin typeface="Times New Roman" pitchFamily="18" charset="0"/>
                <a:cs typeface="Times New Roman" pitchFamily="18" charset="0"/>
              </a:rPr>
              <a:t>О ономе што се у игри десило њиховим луткама или животињама.</a:t>
            </a:r>
          </a:p>
          <a:p>
            <a:pPr>
              <a:buNone/>
            </a:pPr>
            <a:r>
              <a:rPr lang="sr-Cyrl-RS" sz="3200" smtClean="0">
                <a:latin typeface="Times New Roman" pitchFamily="18" charset="0"/>
                <a:cs typeface="Times New Roman" pitchFamily="18" charset="0"/>
              </a:rPr>
              <a:t>О омиљеним ликовима и догађајима из сликовница, цртаних филмова и прича које им причају одрасли.</a:t>
            </a:r>
          </a:p>
          <a:p>
            <a:pPr>
              <a:buNone/>
            </a:pPr>
            <a:r>
              <a:rPr lang="sr-Cyrl-RS" sz="3200" smtClean="0">
                <a:latin typeface="Times New Roman" pitchFamily="18" charset="0"/>
                <a:cs typeface="Times New Roman" pitchFamily="18" charset="0"/>
              </a:rPr>
              <a:t>То </a:t>
            </a:r>
            <a:r>
              <a:rPr lang="sr-Cyrl-RS" sz="3200" dirty="0" smtClean="0">
                <a:latin typeface="Times New Roman" pitchFamily="18" charset="0"/>
                <a:cs typeface="Times New Roman" pitchFamily="18" charset="0"/>
              </a:rPr>
              <a:t>су кратки наративи усредсређени на најважније догађаје.</a:t>
            </a:r>
            <a:endParaRPr lang="sr-Latn-RS" sz="3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5361924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25470"/>
          </a:xfrm>
        </p:spPr>
        <p:txBody>
          <a:bodyPr>
            <a:normAutofit/>
          </a:bodyPr>
          <a:lstStyle/>
          <a:p>
            <a:r>
              <a:rPr lang="sr-Cyrl-RS" sz="32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ЗАДАЦИ ВАСПИТАЧА</a:t>
            </a:r>
            <a:endParaRPr lang="sr-Latn-RS" sz="3200" b="1" dirty="0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14282" y="1142984"/>
            <a:ext cx="8643998" cy="542928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sr-Cyrl-RS" sz="3200" dirty="0" smtClean="0">
                <a:latin typeface="Times New Roman" pitchFamily="18" charset="0"/>
                <a:cs typeface="Times New Roman" pitchFamily="18" charset="0"/>
              </a:rPr>
              <a:t>Развој говора мале </a:t>
            </a:r>
            <a:r>
              <a:rPr lang="sr-Cyrl-RS" sz="3200" smtClean="0">
                <a:latin typeface="Times New Roman" pitchFamily="18" charset="0"/>
                <a:cs typeface="Times New Roman" pitchFamily="18" charset="0"/>
              </a:rPr>
              <a:t>деце подразумева померање </a:t>
            </a:r>
            <a:r>
              <a:rPr lang="sr-Cyrl-RS" sz="3200" dirty="0" smtClean="0">
                <a:latin typeface="Times New Roman" pitchFamily="18" charset="0"/>
                <a:cs typeface="Times New Roman" pitchFamily="18" charset="0"/>
              </a:rPr>
              <a:t>од перформативног </a:t>
            </a:r>
            <a:r>
              <a:rPr lang="sr-Cyrl-RS" sz="3200" smtClean="0">
                <a:latin typeface="Times New Roman" pitchFamily="18" charset="0"/>
                <a:cs typeface="Times New Roman" pitchFamily="18" charset="0"/>
              </a:rPr>
              <a:t>изражавања ка </a:t>
            </a:r>
            <a:r>
              <a:rPr lang="sr-Cyrl-RS" sz="3200" dirty="0" smtClean="0">
                <a:latin typeface="Times New Roman" pitchFamily="18" charset="0"/>
                <a:cs typeface="Times New Roman" pitchFamily="18" charset="0"/>
              </a:rPr>
              <a:t>коришћењу наратива.</a:t>
            </a:r>
          </a:p>
          <a:p>
            <a:pPr>
              <a:buNone/>
            </a:pPr>
            <a:endParaRPr lang="sr-Cyrl-RS" sz="320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sr-Cyrl-RS" sz="3200" smtClean="0">
                <a:latin typeface="Times New Roman" pitchFamily="18" charset="0"/>
                <a:cs typeface="Times New Roman" pitchFamily="18" charset="0"/>
              </a:rPr>
              <a:t>Постицајна </a:t>
            </a:r>
            <a:r>
              <a:rPr lang="sr-Cyrl-RS" sz="3200" dirty="0" smtClean="0">
                <a:latin typeface="Times New Roman" pitchFamily="18" charset="0"/>
                <a:cs typeface="Times New Roman" pitchFamily="18" charset="0"/>
              </a:rPr>
              <a:t>питања су</a:t>
            </a:r>
            <a:r>
              <a:rPr lang="sr-Cyrl-RS" sz="3200" smtClean="0"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>
              <a:buNone/>
            </a:pPr>
            <a:r>
              <a:rPr lang="sr-Cyrl-RS" sz="3200" smtClean="0">
                <a:latin typeface="Times New Roman" pitchFamily="18" charset="0"/>
                <a:cs typeface="Times New Roman" pitchFamily="18" charset="0"/>
              </a:rPr>
              <a:t>Шта </a:t>
            </a:r>
            <a:r>
              <a:rPr lang="sr-Cyrl-RS" sz="3200" dirty="0" smtClean="0">
                <a:latin typeface="Times New Roman" pitchFamily="18" charset="0"/>
                <a:cs typeface="Times New Roman" pitchFamily="18" charset="0"/>
              </a:rPr>
              <a:t>се догодило</a:t>
            </a:r>
            <a:r>
              <a:rPr lang="sr-Cyrl-RS" sz="3200" smtClean="0">
                <a:latin typeface="Times New Roman" pitchFamily="18" charset="0"/>
                <a:cs typeface="Times New Roman" pitchFamily="18" charset="0"/>
              </a:rPr>
              <a:t>? </a:t>
            </a:r>
          </a:p>
          <a:p>
            <a:pPr>
              <a:buNone/>
            </a:pPr>
            <a:r>
              <a:rPr lang="sr-Cyrl-RS" sz="3200" smtClean="0">
                <a:latin typeface="Times New Roman" pitchFamily="18" charset="0"/>
                <a:cs typeface="Times New Roman" pitchFamily="18" charset="0"/>
              </a:rPr>
              <a:t>Где </a:t>
            </a:r>
            <a:r>
              <a:rPr lang="sr-Cyrl-RS" sz="3200" dirty="0" smtClean="0">
                <a:latin typeface="Times New Roman" pitchFamily="18" charset="0"/>
                <a:cs typeface="Times New Roman" pitchFamily="18" charset="0"/>
              </a:rPr>
              <a:t>се догодило</a:t>
            </a:r>
            <a:r>
              <a:rPr lang="sr-Cyrl-RS" sz="3200" smtClean="0">
                <a:latin typeface="Times New Roman" pitchFamily="18" charset="0"/>
                <a:cs typeface="Times New Roman" pitchFamily="18" charset="0"/>
              </a:rPr>
              <a:t>? </a:t>
            </a:r>
          </a:p>
          <a:p>
            <a:pPr>
              <a:buNone/>
            </a:pPr>
            <a:r>
              <a:rPr lang="sr-Cyrl-RS" sz="3200" smtClean="0">
                <a:latin typeface="Times New Roman" pitchFamily="18" charset="0"/>
                <a:cs typeface="Times New Roman" pitchFamily="18" charset="0"/>
              </a:rPr>
              <a:t>Како се догодило? </a:t>
            </a:r>
          </a:p>
          <a:p>
            <a:pPr>
              <a:buNone/>
            </a:pPr>
            <a:r>
              <a:rPr lang="sr-Cyrl-RS" sz="3200" smtClean="0">
                <a:latin typeface="Times New Roman" pitchFamily="18" charset="0"/>
                <a:cs typeface="Times New Roman" pitchFamily="18" charset="0"/>
              </a:rPr>
              <a:t>Код </a:t>
            </a:r>
            <a:r>
              <a:rPr lang="sr-Cyrl-RS" sz="3200" dirty="0" smtClean="0">
                <a:latin typeface="Times New Roman" pitchFamily="18" charset="0"/>
                <a:cs typeface="Times New Roman" pitchFamily="18" charset="0"/>
              </a:rPr>
              <a:t>предшколске деце и: Када се догодило?</a:t>
            </a:r>
            <a:endParaRPr lang="sr-Latn-RS" sz="3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2019911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285728"/>
            <a:ext cx="7686700" cy="642942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sr-Cyrl-RS" sz="2800" b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ЗАДАТАК ЗА ВЕЖБЕ</a:t>
            </a:r>
          </a:p>
          <a:p>
            <a:pPr>
              <a:buNone/>
            </a:pPr>
            <a:endParaRPr lang="sr-Cyrl-RS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sr-Cyrl-RS" smtClean="0">
                <a:latin typeface="Times New Roman" pitchFamily="18" charset="0"/>
                <a:cs typeface="Times New Roman" pitchFamily="18" charset="0"/>
              </a:rPr>
              <a:t>Ако сте у прилици, односно имате у најближој околини дете предшколског узраста (не мора обавезно бити дете до 3 године, али би било пожељно), забележите неки његов наратив. </a:t>
            </a:r>
          </a:p>
          <a:p>
            <a:pPr>
              <a:buNone/>
            </a:pPr>
            <a:r>
              <a:rPr lang="sr-Cyrl-RS" smtClean="0">
                <a:latin typeface="Times New Roman" pitchFamily="18" charset="0"/>
                <a:cs typeface="Times New Roman" pitchFamily="18" charset="0"/>
              </a:rPr>
              <a:t>Уколико нисте у таквој прилици, боравили сте или на методичкој пракси </a:t>
            </a:r>
            <a:r>
              <a:rPr lang="sr-Cyrl-RS" smtClean="0">
                <a:latin typeface="Times New Roman" pitchFamily="18" charset="0"/>
                <a:cs typeface="Times New Roman" pitchFamily="18" charset="0"/>
              </a:rPr>
              <a:t>(9–13. </a:t>
            </a:r>
            <a:r>
              <a:rPr lang="sr-Cyrl-RS" smtClean="0">
                <a:latin typeface="Times New Roman" pitchFamily="18" charset="0"/>
                <a:cs typeface="Times New Roman" pitchFamily="18" charset="0"/>
              </a:rPr>
              <a:t>3.2020</a:t>
            </a:r>
            <a:r>
              <a:rPr lang="sr-Cyrl-RS" smtClean="0">
                <a:latin typeface="Times New Roman" pitchFamily="18" charset="0"/>
                <a:cs typeface="Times New Roman" pitchFamily="18" charset="0"/>
              </a:rPr>
              <a:t>), када је требало, </a:t>
            </a:r>
            <a:r>
              <a:rPr lang="sr-Cyrl-RS" smtClean="0">
                <a:latin typeface="Times New Roman" pitchFamily="18" charset="0"/>
                <a:cs typeface="Times New Roman" pitchFamily="18" charset="0"/>
              </a:rPr>
              <a:t>између осталог, и да разговарате с децом, да слушате и пратите њихове приче</a:t>
            </a:r>
            <a:r>
              <a:rPr lang="sr-Cyrl-RS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sr-Cyrl-RS" smtClean="0">
                <a:latin typeface="Times New Roman" pitchFamily="18" charset="0"/>
                <a:cs typeface="Times New Roman" pitchFamily="18" charset="0"/>
              </a:rPr>
              <a:t>наративе, или сте били на стручној пракси те сте коминицирали с децом. </a:t>
            </a:r>
            <a:r>
              <a:rPr lang="sr-Cyrl-RS" smtClean="0">
                <a:latin typeface="Times New Roman" pitchFamily="18" charset="0"/>
                <a:cs typeface="Times New Roman" pitchFamily="18" charset="0"/>
              </a:rPr>
              <a:t>Опишите једну од тих ситуација.</a:t>
            </a:r>
          </a:p>
          <a:p>
            <a:pPr>
              <a:buNone/>
            </a:pPr>
            <a:endParaRPr lang="sr-Cyrl-RS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sr-Cyrl-RS" smtClean="0">
                <a:latin typeface="Times New Roman" pitchFamily="18" charset="0"/>
                <a:cs typeface="Times New Roman" pitchFamily="18" charset="0"/>
              </a:rPr>
              <a:t>Задатак пошаљите асистенткињи мср Ирини Дамјанов најкасније </a:t>
            </a:r>
            <a:r>
              <a:rPr lang="sr-Cyrl-RS" smtClean="0">
                <a:latin typeface="Times New Roman" pitchFamily="18" charset="0"/>
                <a:cs typeface="Times New Roman" pitchFamily="18" charset="0"/>
              </a:rPr>
              <a:t>до </a:t>
            </a:r>
            <a:r>
              <a:rPr lang="sr-Latn-RS" smtClean="0">
                <a:latin typeface="Times New Roman" pitchFamily="18" charset="0"/>
                <a:cs typeface="Times New Roman" pitchFamily="18" charset="0"/>
              </a:rPr>
              <a:t>7</a:t>
            </a:r>
            <a:r>
              <a:rPr lang="sr-Cyrl-RS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sr-Latn-RS" smtClean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sr-Cyrl-RS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sr-Cyrl-RS" smtClean="0">
                <a:latin typeface="Times New Roman" pitchFamily="18" charset="0"/>
                <a:cs typeface="Times New Roman" pitchFamily="18" charset="0"/>
              </a:rPr>
              <a:t>2020. на мејл адресу </a:t>
            </a:r>
            <a:r>
              <a:rPr lang="en-US" u="sng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  <a:hlinkClick r:id="rId2"/>
              </a:rPr>
              <a:t>damjanovirina@gmail.com</a:t>
            </a:r>
            <a:endParaRPr lang="en-US" smtClean="0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54032"/>
          </a:xfrm>
        </p:spPr>
        <p:txBody>
          <a:bodyPr>
            <a:normAutofit/>
          </a:bodyPr>
          <a:lstStyle/>
          <a:p>
            <a:r>
              <a:rPr lang="sr-Cyrl-RS" sz="32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Шта је наратив?</a:t>
            </a:r>
            <a:endParaRPr lang="sr-Latn-RS" sz="3200" b="1" dirty="0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142984"/>
            <a:ext cx="8401080" cy="5330968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3200" smtClean="0">
                <a:latin typeface="Times New Roman" pitchFamily="18" charset="0"/>
                <a:cs typeface="Times New Roman" pitchFamily="18" charset="0"/>
              </a:rPr>
              <a:t>Narratio – </a:t>
            </a:r>
            <a:r>
              <a:rPr lang="sr-Cyrl-RS" sz="3200" smtClean="0">
                <a:latin typeface="Times New Roman" pitchFamily="18" charset="0"/>
                <a:cs typeface="Times New Roman" pitchFamily="18" charset="0"/>
              </a:rPr>
              <a:t>причање, приповедање</a:t>
            </a:r>
            <a:endParaRPr lang="en-US" sz="320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sr-Cyrl-RS" sz="3200" smtClean="0">
                <a:latin typeface="Times New Roman" pitchFamily="18" charset="0"/>
                <a:cs typeface="Times New Roman" pitchFamily="18" charset="0"/>
              </a:rPr>
              <a:t>Наратив = свако приповедање, причање приче (поједностављено)</a:t>
            </a:r>
          </a:p>
          <a:p>
            <a:pPr>
              <a:buNone/>
            </a:pPr>
            <a:endParaRPr lang="sr-Cyrl-RS" sz="320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sr-Cyrl-RS" sz="3200" smtClean="0">
                <a:latin typeface="Times New Roman" pitchFamily="18" charset="0"/>
                <a:cs typeface="Times New Roman" pitchFamily="18" charset="0"/>
              </a:rPr>
              <a:t>Крај 20. века – кључни концепт друштвених наука:</a:t>
            </a:r>
          </a:p>
          <a:p>
            <a:pPr>
              <a:buNone/>
            </a:pPr>
            <a:r>
              <a:rPr lang="sr-Cyrl-RS" sz="3200" smtClean="0">
                <a:latin typeface="Times New Roman" pitchFamily="18" charset="0"/>
                <a:cs typeface="Times New Roman" pitchFamily="18" charset="0"/>
              </a:rPr>
              <a:t>- образац мишљења, вредновања и тумачења;</a:t>
            </a:r>
          </a:p>
          <a:p>
            <a:pPr>
              <a:buNone/>
            </a:pPr>
            <a:r>
              <a:rPr lang="sr-Cyrl-RS" sz="3200" smtClean="0">
                <a:latin typeface="Times New Roman" pitchFamily="18" charset="0"/>
                <a:cs typeface="Times New Roman" pitchFamily="18" charset="0"/>
              </a:rPr>
              <a:t>- алат за конструисање идентитета и историј</a:t>
            </a:r>
            <a:r>
              <a:rPr lang="en-US" sz="3200" smtClean="0">
                <a:latin typeface="Times New Roman" pitchFamily="18" charset="0"/>
                <a:cs typeface="Times New Roman" pitchFamily="18" charset="0"/>
              </a:rPr>
              <a:t>ā</a:t>
            </a:r>
            <a:r>
              <a:rPr lang="sr-Cyrl-RS" sz="320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sr-Cyrl-RS" sz="32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8204611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571480"/>
            <a:ext cx="8401080" cy="5902472"/>
          </a:xfrm>
        </p:spPr>
        <p:txBody>
          <a:bodyPr/>
          <a:lstStyle/>
          <a:p>
            <a:pPr>
              <a:buNone/>
            </a:pPr>
            <a:r>
              <a:rPr lang="sr-Cyrl-RS" sz="3200" smtClean="0">
                <a:latin typeface="Times New Roman" pitchFamily="18" charset="0"/>
                <a:cs typeface="Times New Roman" pitchFamily="18" charset="0"/>
              </a:rPr>
              <a:t>Може се остварити на нивоу </a:t>
            </a:r>
            <a:r>
              <a:rPr lang="sr-Cyrl-RS" sz="3200" b="1" smtClean="0">
                <a:latin typeface="Times New Roman" pitchFamily="18" charset="0"/>
                <a:cs typeface="Times New Roman" pitchFamily="18" charset="0"/>
              </a:rPr>
              <a:t>једне</a:t>
            </a:r>
            <a:r>
              <a:rPr lang="sr-Cyrl-RS" sz="3200" smtClean="0">
                <a:latin typeface="Times New Roman" pitchFamily="18" charset="0"/>
                <a:cs typeface="Times New Roman" pitchFamily="18" charset="0"/>
              </a:rPr>
              <a:t> реченице. </a:t>
            </a:r>
          </a:p>
          <a:p>
            <a:pPr>
              <a:buNone/>
            </a:pPr>
            <a:r>
              <a:rPr lang="sr-Cyrl-RS" sz="3200" smtClean="0">
                <a:latin typeface="Times New Roman" pitchFamily="18" charset="0"/>
                <a:cs typeface="Times New Roman" pitchFamily="18" charset="0"/>
              </a:rPr>
              <a:t>Нпр.:</a:t>
            </a:r>
          </a:p>
          <a:p>
            <a:pPr marL="0" indent="0">
              <a:buNone/>
            </a:pPr>
            <a:r>
              <a:rPr lang="sr-Cyrl-RS" sz="3200" smtClean="0">
                <a:latin typeface="Times New Roman" pitchFamily="18" charset="0"/>
                <a:cs typeface="Times New Roman" pitchFamily="18" charset="0"/>
              </a:rPr>
              <a:t>	Меда је заспао.</a:t>
            </a:r>
          </a:p>
          <a:p>
            <a:pPr marL="0" indent="0">
              <a:buNone/>
            </a:pPr>
            <a:r>
              <a:rPr lang="sr-Cyrl-RS" sz="3200" smtClean="0">
                <a:latin typeface="Times New Roman" pitchFamily="18" charset="0"/>
                <a:cs typeface="Times New Roman" pitchFamily="18" charset="0"/>
              </a:rPr>
              <a:t>	Марко се упишкио. (Упишкио сам се.)</a:t>
            </a:r>
          </a:p>
          <a:p>
            <a:pPr>
              <a:buNone/>
            </a:pPr>
            <a:endParaRPr lang="sr-Cyrl-RS" sz="320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sr-Cyrl-RS" sz="3200" smtClean="0">
                <a:latin typeface="Times New Roman" pitchFamily="18" charset="0"/>
                <a:cs typeface="Times New Roman" pitchFamily="18" charset="0"/>
              </a:rPr>
              <a:t>Оба исказа говоре о неком догађају који се већ </a:t>
            </a:r>
            <a:r>
              <a:rPr lang="sr-Cyrl-RS" sz="3200" b="1" smtClean="0">
                <a:latin typeface="Times New Roman" pitchFamily="18" charset="0"/>
                <a:cs typeface="Times New Roman" pitchFamily="18" charset="0"/>
              </a:rPr>
              <a:t>десио</a:t>
            </a:r>
            <a:r>
              <a:rPr lang="sr-Cyrl-RS" sz="3200" smtClean="0">
                <a:latin typeface="Times New Roman" pitchFamily="18" charset="0"/>
                <a:cs typeface="Times New Roman" pitchFamily="18" charset="0"/>
              </a:rPr>
              <a:t> (можда само трен пре него што је то казано).</a:t>
            </a:r>
            <a:endParaRPr lang="sr-Latn-RS" sz="3200" smtClean="0">
              <a:latin typeface="Times New Roman" pitchFamily="18" charset="0"/>
              <a:cs typeface="Times New Roman" pitchFamily="18" charset="0"/>
            </a:endParaRPr>
          </a:p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582594"/>
          </a:xfrm>
        </p:spPr>
        <p:txBody>
          <a:bodyPr>
            <a:normAutofit/>
          </a:bodyPr>
          <a:lstStyle/>
          <a:p>
            <a:r>
              <a:rPr lang="sr-Cyrl-RS" sz="32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ДРУГИ ТИПОВИ ИСКАЗА</a:t>
            </a:r>
            <a:endParaRPr lang="sr-Latn-RS" sz="3200" b="1" dirty="0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14282" y="1357298"/>
            <a:ext cx="8715436" cy="528641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sr-Cyrl-RS" sz="3200" b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1. Констатив</a:t>
            </a:r>
            <a:endParaRPr lang="sr-Cyrl-RS" sz="3200" b="1" dirty="0" smtClean="0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sr-Cyrl-RS" sz="3200" smtClean="0">
                <a:latin typeface="Times New Roman" pitchFamily="18" charset="0"/>
                <a:cs typeface="Times New Roman" pitchFamily="18" charset="0"/>
              </a:rPr>
              <a:t>Нешто се </a:t>
            </a:r>
            <a:r>
              <a:rPr lang="sr-Cyrl-RS" sz="3200" dirty="0" smtClean="0">
                <a:latin typeface="Times New Roman" pitchFamily="18" charset="0"/>
                <a:cs typeface="Times New Roman" pitchFamily="18" charset="0"/>
              </a:rPr>
              <a:t>утврђује – констатује</a:t>
            </a:r>
            <a:r>
              <a:rPr lang="sr-Cyrl-RS" sz="320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0" indent="0">
              <a:buNone/>
            </a:pPr>
            <a:r>
              <a:rPr lang="sr-Cyrl-RS" sz="3200" smtClean="0">
                <a:latin typeface="Times New Roman" pitchFamily="18" charset="0"/>
                <a:cs typeface="Times New Roman" pitchFamily="18" charset="0"/>
              </a:rPr>
              <a:t>Данас је пријатан дан.</a:t>
            </a:r>
          </a:p>
          <a:p>
            <a:pPr marL="0" indent="0">
              <a:buNone/>
            </a:pPr>
            <a:endParaRPr lang="sr-Cyrl-RS" sz="320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sr-Cyrl-RS" sz="3200" smtClean="0">
                <a:latin typeface="Times New Roman" pitchFamily="18" charset="0"/>
                <a:cs typeface="Times New Roman" pitchFamily="18" charset="0"/>
              </a:rPr>
              <a:t>За </a:t>
            </a:r>
            <a:r>
              <a:rPr lang="sr-Cyrl-RS" sz="3200" dirty="0" smtClean="0">
                <a:latin typeface="Times New Roman" pitchFamily="18" charset="0"/>
                <a:cs typeface="Times New Roman" pitchFamily="18" charset="0"/>
              </a:rPr>
              <a:t>констатив се може увек поставити питање истинитости или неистинитости.</a:t>
            </a:r>
          </a:p>
          <a:p>
            <a:pPr marL="0" indent="0">
              <a:buNone/>
            </a:pPr>
            <a:endParaRPr lang="sr-Latn-RS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308994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14282" y="285728"/>
            <a:ext cx="8643998" cy="6188224"/>
          </a:xfrm>
        </p:spPr>
        <p:txBody>
          <a:bodyPr/>
          <a:lstStyle/>
          <a:p>
            <a:pPr>
              <a:buNone/>
            </a:pPr>
            <a:r>
              <a:rPr lang="sr-Cyrl-RS" sz="3200" b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2. Перформатив</a:t>
            </a:r>
          </a:p>
          <a:p>
            <a:pPr marL="0" indent="0">
              <a:buNone/>
            </a:pPr>
            <a:r>
              <a:rPr lang="sr-Cyrl-RS" sz="3200" smtClean="0">
                <a:latin typeface="Times New Roman" pitchFamily="18" charset="0"/>
                <a:cs typeface="Times New Roman" pitchFamily="18" charset="0"/>
              </a:rPr>
              <a:t>Исказ који би хтео да изазове неке практичне последице.</a:t>
            </a:r>
          </a:p>
          <a:p>
            <a:pPr marL="0" indent="0">
              <a:buNone/>
            </a:pPr>
            <a:r>
              <a:rPr lang="sr-Cyrl-RS" sz="3200" smtClean="0">
                <a:latin typeface="Times New Roman" pitchFamily="18" charset="0"/>
                <a:cs typeface="Times New Roman" pitchFamily="18" charset="0"/>
              </a:rPr>
              <a:t>Дај! </a:t>
            </a:r>
          </a:p>
          <a:p>
            <a:pPr marL="0" indent="0">
              <a:buNone/>
            </a:pPr>
            <a:r>
              <a:rPr lang="sr-Cyrl-RS" sz="3200" smtClean="0">
                <a:latin typeface="Times New Roman" pitchFamily="18" charset="0"/>
                <a:cs typeface="Times New Roman" pitchFamily="18" charset="0"/>
              </a:rPr>
              <a:t>М(л)еко. </a:t>
            </a:r>
          </a:p>
          <a:p>
            <a:pPr marL="0" indent="0">
              <a:buNone/>
            </a:pPr>
            <a:r>
              <a:rPr lang="sr-Cyrl-RS" sz="3200" smtClean="0">
                <a:latin typeface="Times New Roman" pitchFamily="18" charset="0"/>
                <a:cs typeface="Times New Roman" pitchFamily="18" charset="0"/>
              </a:rPr>
              <a:t>Да (на венчању).</a:t>
            </a:r>
          </a:p>
          <a:p>
            <a:pPr marL="0" indent="0">
              <a:buNone/>
            </a:pPr>
            <a:endParaRPr lang="sr-Cyrl-RS" sz="320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sr-Cyrl-RS" sz="3200" smtClean="0">
                <a:latin typeface="Times New Roman" pitchFamily="18" charset="0"/>
                <a:cs typeface="Times New Roman" pitchFamily="18" charset="0"/>
              </a:rPr>
              <a:t>За децу </a:t>
            </a:r>
            <a:r>
              <a:rPr lang="sr-Cyrl-RS" sz="3200" b="1" smtClean="0">
                <a:latin typeface="Times New Roman" pitchFamily="18" charset="0"/>
                <a:cs typeface="Times New Roman" pitchFamily="18" charset="0"/>
              </a:rPr>
              <a:t>до 3</a:t>
            </a:r>
            <a:r>
              <a:rPr lang="sr-Cyrl-RS" sz="3200" smtClean="0">
                <a:latin typeface="Times New Roman" pitchFamily="18" charset="0"/>
                <a:cs typeface="Times New Roman" pitchFamily="18" charset="0"/>
              </a:rPr>
              <a:t> године карактеристичан је </a:t>
            </a:r>
            <a:r>
              <a:rPr lang="sr-Cyrl-RS" sz="3200" b="1" smtClean="0">
                <a:latin typeface="Times New Roman" pitchFamily="18" charset="0"/>
                <a:cs typeface="Times New Roman" pitchFamily="18" charset="0"/>
              </a:rPr>
              <a:t>перформативан</a:t>
            </a:r>
            <a:r>
              <a:rPr lang="sr-Cyrl-RS" sz="3200" smtClean="0">
                <a:latin typeface="Times New Roman" pitchFamily="18" charset="0"/>
                <a:cs typeface="Times New Roman" pitchFamily="18" charset="0"/>
              </a:rPr>
              <a:t> начин комуникације.</a:t>
            </a:r>
          </a:p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582594"/>
          </a:xfrm>
        </p:spPr>
        <p:txBody>
          <a:bodyPr>
            <a:normAutofit/>
          </a:bodyPr>
          <a:lstStyle/>
          <a:p>
            <a:r>
              <a:rPr lang="sr-Cyrl-RS" sz="32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НАРАТИВ И ДРУГИ ТИПОВИ ИСКАЗА</a:t>
            </a:r>
            <a:endParaRPr lang="sr-Latn-RS" sz="3200" dirty="0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42844" y="1214422"/>
            <a:ext cx="8715436" cy="525953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sr-Cyrl-RS" sz="3200" smtClean="0">
                <a:latin typeface="Times New Roman" pitchFamily="18" charset="0"/>
                <a:cs typeface="Times New Roman" pitchFamily="18" charset="0"/>
              </a:rPr>
              <a:t>Наративом се </a:t>
            </a:r>
            <a:r>
              <a:rPr lang="sr-Cyrl-RS" sz="3200" b="1" smtClean="0">
                <a:latin typeface="Times New Roman" pitchFamily="18" charset="0"/>
                <a:cs typeface="Times New Roman" pitchFamily="18" charset="0"/>
              </a:rPr>
              <a:t>организује време</a:t>
            </a:r>
            <a:r>
              <a:rPr lang="sr-Cyrl-RS" sz="320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buNone/>
            </a:pPr>
            <a:r>
              <a:rPr lang="sr-Cyrl-RS" sz="3200" smtClean="0">
                <a:latin typeface="Times New Roman" pitchFamily="18" charset="0"/>
                <a:cs typeface="Times New Roman" pitchFamily="18" charset="0"/>
              </a:rPr>
              <a:t>- прича </a:t>
            </a:r>
            <a:r>
              <a:rPr lang="sr-Cyrl-RS" sz="3200" dirty="0" smtClean="0">
                <a:latin typeface="Times New Roman" pitchFamily="18" charset="0"/>
                <a:cs typeface="Times New Roman" pitchFamily="18" charset="0"/>
              </a:rPr>
              <a:t>се може причати </a:t>
            </a:r>
            <a:r>
              <a:rPr lang="sr-Cyrl-RS" sz="3200" smtClean="0">
                <a:latin typeface="Times New Roman" pitchFamily="18" charset="0"/>
                <a:cs typeface="Times New Roman" pitchFamily="18" charset="0"/>
              </a:rPr>
              <a:t>о прошлости;</a:t>
            </a:r>
          </a:p>
          <a:p>
            <a:pPr>
              <a:buNone/>
            </a:pPr>
            <a:r>
              <a:rPr lang="sr-Cyrl-RS" sz="3200" smtClean="0">
                <a:latin typeface="Times New Roman" pitchFamily="18" charset="0"/>
                <a:cs typeface="Times New Roman" pitchFamily="18" charset="0"/>
              </a:rPr>
              <a:t>- везивати за садашњост; </a:t>
            </a:r>
          </a:p>
          <a:p>
            <a:pPr>
              <a:buNone/>
            </a:pPr>
            <a:r>
              <a:rPr lang="sr-Cyrl-RS" sz="3200" smtClean="0">
                <a:latin typeface="Times New Roman" pitchFamily="18" charset="0"/>
                <a:cs typeface="Times New Roman" pitchFamily="18" charset="0"/>
              </a:rPr>
              <a:t>- пројектовати </a:t>
            </a:r>
            <a:r>
              <a:rPr lang="sr-Cyrl-RS" sz="3200" dirty="0" smtClean="0">
                <a:latin typeface="Times New Roman" pitchFamily="18" charset="0"/>
                <a:cs typeface="Times New Roman" pitchFamily="18" charset="0"/>
              </a:rPr>
              <a:t>у будућност.</a:t>
            </a:r>
          </a:p>
          <a:p>
            <a:pPr>
              <a:buNone/>
            </a:pPr>
            <a:endParaRPr lang="sr-Cyrl-RS" sz="320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sr-Cyrl-RS" sz="3200" smtClean="0">
                <a:latin typeface="Times New Roman" pitchFamily="18" charset="0"/>
                <a:cs typeface="Times New Roman" pitchFamily="18" charset="0"/>
              </a:rPr>
              <a:t>Наратив </a:t>
            </a:r>
            <a:r>
              <a:rPr lang="sr-Cyrl-RS" sz="3200" dirty="0" smtClean="0">
                <a:latin typeface="Times New Roman" pitchFamily="18" charset="0"/>
                <a:cs typeface="Times New Roman" pitchFamily="18" charset="0"/>
              </a:rPr>
              <a:t>може функционисати и као констатив, односно перформатив.</a:t>
            </a:r>
            <a:endParaRPr lang="sr-Latn-RS" sz="3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8478728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844" y="142852"/>
            <a:ext cx="8715436" cy="1071570"/>
          </a:xfrm>
        </p:spPr>
        <p:txBody>
          <a:bodyPr>
            <a:normAutofit/>
          </a:bodyPr>
          <a:lstStyle/>
          <a:p>
            <a:r>
              <a:rPr lang="sr-Cyrl-RS" sz="32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Дете до 3 године и спонтани наративи одраслих</a:t>
            </a:r>
            <a:endParaRPr lang="sr-Latn-RS" sz="3200" b="1" dirty="0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14282" y="1214422"/>
            <a:ext cx="8715436" cy="5500726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sr-Cyrl-RS" sz="3200" smtClean="0">
                <a:latin typeface="Times New Roman" pitchFamily="18" charset="0"/>
                <a:cs typeface="Times New Roman" pitchFamily="18" charset="0"/>
              </a:rPr>
              <a:t>Одрасли се у </a:t>
            </a:r>
            <a:r>
              <a:rPr lang="sr-Cyrl-RS" sz="3200" dirty="0" smtClean="0">
                <a:latin typeface="Times New Roman" pitchFamily="18" charset="0"/>
                <a:cs typeface="Times New Roman" pitchFamily="18" charset="0"/>
              </a:rPr>
              <a:t>комуникацији </a:t>
            </a:r>
            <a:r>
              <a:rPr lang="sr-Cyrl-RS" sz="3200" smtClean="0">
                <a:latin typeface="Times New Roman" pitchFamily="18" charset="0"/>
                <a:cs typeface="Times New Roman" pitchFamily="18" charset="0"/>
              </a:rPr>
              <a:t>са дететом </a:t>
            </a:r>
            <a:r>
              <a:rPr lang="sr-Cyrl-RS" sz="3200" dirty="0" smtClean="0">
                <a:latin typeface="Times New Roman" pitchFamily="18" charset="0"/>
                <a:cs typeface="Times New Roman" pitchFamily="18" charset="0"/>
              </a:rPr>
              <a:t>од </a:t>
            </a:r>
            <a:r>
              <a:rPr lang="sr-Cyrl-RS" sz="3200" smtClean="0">
                <a:latin typeface="Times New Roman" pitchFamily="18" charset="0"/>
                <a:cs typeface="Times New Roman" pitchFamily="18" charset="0"/>
              </a:rPr>
              <a:t>првог дана користе наративима</a:t>
            </a:r>
            <a:r>
              <a:rPr lang="sr-Cyrl-RS" sz="32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r>
              <a:rPr lang="sr-Cyrl-RS" sz="3200" smtClean="0">
                <a:latin typeface="Times New Roman" pitchFamily="18" charset="0"/>
                <a:cs typeface="Times New Roman" pitchFamily="18" charset="0"/>
              </a:rPr>
              <a:t>- Причају </a:t>
            </a:r>
            <a:r>
              <a:rPr lang="sr-Cyrl-RS" sz="3200" dirty="0" smtClean="0">
                <a:latin typeface="Times New Roman" pitchFamily="18" charset="0"/>
                <a:cs typeface="Times New Roman" pitchFamily="18" charset="0"/>
              </a:rPr>
              <a:t>детету шта су урадили, шта раде и шта ће урадити. </a:t>
            </a:r>
          </a:p>
          <a:p>
            <a:pPr>
              <a:buNone/>
            </a:pPr>
            <a:r>
              <a:rPr lang="sr-Cyrl-RS" sz="3200" smtClean="0">
                <a:latin typeface="Times New Roman" pitchFamily="18" charset="0"/>
                <a:cs typeface="Times New Roman" pitchFamily="18" charset="0"/>
              </a:rPr>
              <a:t>- Такви </a:t>
            </a:r>
            <a:r>
              <a:rPr lang="sr-Cyrl-RS" sz="3200" dirty="0" smtClean="0">
                <a:latin typeface="Times New Roman" pitchFamily="18" charset="0"/>
                <a:cs typeface="Times New Roman" pitchFamily="18" charset="0"/>
              </a:rPr>
              <a:t>наративи су облик аутокомуникације.</a:t>
            </a:r>
          </a:p>
          <a:p>
            <a:pPr>
              <a:buNone/>
            </a:pPr>
            <a:r>
              <a:rPr lang="sr-Cyrl-RS" sz="3200" smtClean="0">
                <a:latin typeface="Times New Roman" pitchFamily="18" charset="0"/>
                <a:cs typeface="Times New Roman" pitchFamily="18" charset="0"/>
              </a:rPr>
              <a:t>- Помажу </a:t>
            </a:r>
            <a:r>
              <a:rPr lang="sr-Cyrl-RS" sz="3200" dirty="0" smtClean="0">
                <a:latin typeface="Times New Roman" pitchFamily="18" charset="0"/>
                <a:cs typeface="Times New Roman" pitchFamily="18" charset="0"/>
              </a:rPr>
              <a:t>одраслима да се организују и растерете у активностима око детета.</a:t>
            </a:r>
          </a:p>
          <a:p>
            <a:pPr>
              <a:buNone/>
            </a:pPr>
            <a:r>
              <a:rPr lang="sr-Cyrl-RS" sz="3200" smtClean="0">
                <a:latin typeface="Times New Roman" pitchFamily="18" charset="0"/>
                <a:cs typeface="Times New Roman" pitchFamily="18" charset="0"/>
              </a:rPr>
              <a:t>- То јесте </a:t>
            </a:r>
            <a:r>
              <a:rPr lang="sr-Cyrl-RS" sz="3200" dirty="0" smtClean="0">
                <a:latin typeface="Times New Roman" pitchFamily="18" charset="0"/>
                <a:cs typeface="Times New Roman" pitchFamily="18" charset="0"/>
              </a:rPr>
              <a:t>и комуникација с дететом: глас ближњих, обраћање пажње </a:t>
            </a:r>
            <a:r>
              <a:rPr lang="sr-Cyrl-RS" sz="3200" smtClean="0">
                <a:latin typeface="Times New Roman" pitchFamily="18" charset="0"/>
                <a:cs typeface="Times New Roman" pitchFamily="18" charset="0"/>
              </a:rPr>
              <a:t>на дете, повезаност преко додира, храњењем...</a:t>
            </a:r>
            <a:endParaRPr lang="sr-Latn-RS" sz="3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7290695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844" y="142852"/>
            <a:ext cx="8715436" cy="1000132"/>
          </a:xfrm>
        </p:spPr>
        <p:txBody>
          <a:bodyPr>
            <a:noAutofit/>
          </a:bodyPr>
          <a:lstStyle/>
          <a:p>
            <a:r>
              <a:rPr lang="sr-Cyrl-RS" sz="32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ДЕТЕ КАО АКТИВАН СЛУШАЛАЦ НАРАТИВА</a:t>
            </a:r>
            <a:endParaRPr lang="sr-Latn-RS" sz="3200" dirty="0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42844" y="1142984"/>
            <a:ext cx="8786874" cy="533096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sr-Cyrl-RS" sz="3200" dirty="0" smtClean="0">
                <a:latin typeface="Times New Roman" pitchFamily="18" charset="0"/>
                <a:cs typeface="Times New Roman" pitchFamily="18" charset="0"/>
              </a:rPr>
              <a:t>С </a:t>
            </a:r>
            <a:r>
              <a:rPr lang="sr-Cyrl-RS" sz="3200" smtClean="0">
                <a:latin typeface="Times New Roman" pitchFamily="18" charset="0"/>
                <a:cs typeface="Times New Roman" pitchFamily="18" charset="0"/>
              </a:rPr>
              <a:t>развојем говора (друга година живота) дете постаје све више заинтересовано </a:t>
            </a:r>
            <a:r>
              <a:rPr lang="sr-Cyrl-RS" sz="3200" dirty="0" smtClean="0">
                <a:latin typeface="Times New Roman" pitchFamily="18" charset="0"/>
                <a:cs typeface="Times New Roman" pitchFamily="18" charset="0"/>
              </a:rPr>
              <a:t>да слуша наративе</a:t>
            </a:r>
            <a:r>
              <a:rPr lang="sr-Cyrl-RS" sz="3200" smtClean="0">
                <a:latin typeface="Times New Roman" pitchFamily="18" charset="0"/>
                <a:cs typeface="Times New Roman" pitchFamily="18" charset="0"/>
              </a:rPr>
              <a:t>. Почиње </a:t>
            </a:r>
            <a:r>
              <a:rPr lang="sr-Cyrl-RS" sz="3200" dirty="0" smtClean="0">
                <a:latin typeface="Times New Roman" pitchFamily="18" charset="0"/>
                <a:cs typeface="Times New Roman" pitchFamily="18" charset="0"/>
              </a:rPr>
              <a:t>да их тражи:</a:t>
            </a:r>
          </a:p>
          <a:p>
            <a:pPr>
              <a:buNone/>
            </a:pPr>
            <a:r>
              <a:rPr lang="sr-Cyrl-RS" sz="3200" smtClean="0">
                <a:latin typeface="Times New Roman" pitchFamily="18" charset="0"/>
                <a:cs typeface="Times New Roman" pitchFamily="18" charset="0"/>
              </a:rPr>
              <a:t>- живот самог детета,</a:t>
            </a:r>
            <a:endParaRPr lang="sr-Cyrl-RS" sz="3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sr-Cyrl-RS" sz="3200" smtClean="0">
                <a:latin typeface="Times New Roman" pitchFamily="18" charset="0"/>
                <a:cs typeface="Times New Roman" pitchFamily="18" charset="0"/>
              </a:rPr>
              <a:t>- лутке,</a:t>
            </a:r>
            <a:endParaRPr lang="sr-Cyrl-RS" sz="3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sr-Cyrl-RS" sz="3200" smtClean="0">
                <a:latin typeface="Times New Roman" pitchFamily="18" charset="0"/>
                <a:cs typeface="Times New Roman" pitchFamily="18" charset="0"/>
              </a:rPr>
              <a:t>- животиње,</a:t>
            </a:r>
            <a:endParaRPr lang="sr-Cyrl-RS" sz="3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sr-Cyrl-RS" sz="3200" smtClean="0">
                <a:latin typeface="Times New Roman" pitchFamily="18" charset="0"/>
                <a:cs typeface="Times New Roman" pitchFamily="18" charset="0"/>
              </a:rPr>
              <a:t>- сликовнице,</a:t>
            </a:r>
            <a:endParaRPr lang="sr-Cyrl-RS" sz="3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sr-Cyrl-RS" sz="3200" smtClean="0">
                <a:latin typeface="Times New Roman" pitchFamily="18" charset="0"/>
                <a:cs typeface="Times New Roman" pitchFamily="18" charset="0"/>
              </a:rPr>
              <a:t>- приче </a:t>
            </a:r>
            <a:r>
              <a:rPr lang="sr-Cyrl-RS" sz="3200" dirty="0" smtClean="0">
                <a:latin typeface="Times New Roman" pitchFamily="18" charset="0"/>
                <a:cs typeface="Times New Roman" pitchFamily="18" charset="0"/>
              </a:rPr>
              <a:t>о животињама </a:t>
            </a:r>
            <a:r>
              <a:rPr lang="sr-Cyrl-RS" sz="3200" smtClean="0">
                <a:latin typeface="Times New Roman" pitchFamily="18" charset="0"/>
                <a:cs typeface="Times New Roman" pitchFamily="18" charset="0"/>
              </a:rPr>
              <a:t>и бајке.</a:t>
            </a:r>
            <a:endParaRPr lang="sr-Latn-RS" sz="3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652649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Cyrl-RS" sz="32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ЗАЧЕТАК НАРАТИВА КОД ДЕЦЕ ДО 3 ГОДИНЕ</a:t>
            </a:r>
            <a:endParaRPr lang="sr-Latn-RS" sz="3200" b="1" dirty="0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42844" y="1600200"/>
            <a:ext cx="8786874" cy="511494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sr-Cyrl-RS" sz="3200" smtClean="0">
                <a:latin typeface="Times New Roman" pitchFamily="18" charset="0"/>
                <a:cs typeface="Times New Roman" pitchFamily="18" charset="0"/>
              </a:rPr>
              <a:t>- Деца до 3. године </a:t>
            </a:r>
            <a:r>
              <a:rPr lang="sr-Cyrl-RS" sz="3200" dirty="0" smtClean="0">
                <a:latin typeface="Times New Roman" pitchFamily="18" charset="0"/>
                <a:cs typeface="Times New Roman" pitchFamily="18" charset="0"/>
              </a:rPr>
              <a:t>живота говоре претежно перформативно.</a:t>
            </a:r>
          </a:p>
          <a:p>
            <a:pPr>
              <a:buNone/>
            </a:pPr>
            <a:r>
              <a:rPr lang="sr-Cyrl-RS" sz="3200" smtClean="0">
                <a:latin typeface="Times New Roman" pitchFamily="18" charset="0"/>
                <a:cs typeface="Times New Roman" pitchFamily="18" charset="0"/>
              </a:rPr>
              <a:t>- С повећањем броја  </a:t>
            </a:r>
            <a:r>
              <a:rPr lang="sr-Cyrl-RS" sz="3200" dirty="0" smtClean="0">
                <a:latin typeface="Times New Roman" pitchFamily="18" charset="0"/>
                <a:cs typeface="Times New Roman" pitchFamily="18" charset="0"/>
              </a:rPr>
              <a:t>и врсте речи које користе стичу се услови да и сами формирају наратив.</a:t>
            </a:r>
          </a:p>
          <a:p>
            <a:pPr>
              <a:buNone/>
            </a:pPr>
            <a:r>
              <a:rPr lang="sr-Cyrl-RS" sz="3200" smtClean="0">
                <a:latin typeface="Times New Roman" pitchFamily="18" charset="0"/>
                <a:cs typeface="Times New Roman" pitchFamily="18" charset="0"/>
              </a:rPr>
              <a:t>- За </a:t>
            </a:r>
            <a:r>
              <a:rPr lang="sr-Cyrl-RS" sz="3200" dirty="0" smtClean="0">
                <a:latin typeface="Times New Roman" pitchFamily="18" charset="0"/>
                <a:cs typeface="Times New Roman" pitchFamily="18" charset="0"/>
              </a:rPr>
              <a:t>успостављање наратива важна је употреба глагола и глаголских времена.</a:t>
            </a:r>
          </a:p>
          <a:p>
            <a:pPr>
              <a:buNone/>
            </a:pPr>
            <a:r>
              <a:rPr lang="sr-Cyrl-RS" sz="3200" smtClean="0">
                <a:latin typeface="Times New Roman" pitchFamily="18" charset="0"/>
                <a:cs typeface="Times New Roman" pitchFamily="18" charset="0"/>
              </a:rPr>
              <a:t>- Зачеци </a:t>
            </a:r>
            <a:r>
              <a:rPr lang="sr-Cyrl-RS" sz="3200" dirty="0" smtClean="0">
                <a:latin typeface="Times New Roman" pitchFamily="18" charset="0"/>
                <a:cs typeface="Times New Roman" pitchFamily="18" charset="0"/>
              </a:rPr>
              <a:t>дечјих наратива јављају се, у главном, у 3. години живота.</a:t>
            </a:r>
            <a:endParaRPr lang="sr-Latn-RS" sz="3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6100090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208</TotalTime>
  <Words>570</Words>
  <Application>Microsoft Office PowerPoint</Application>
  <PresentationFormat>On-screen Show (4:3)</PresentationFormat>
  <Paragraphs>74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Oriel</vt:lpstr>
      <vt:lpstr>ДЕТЕ ДО 3 ГОДИНЕ И НАРАТИВИ</vt:lpstr>
      <vt:lpstr>Шта је наратив?</vt:lpstr>
      <vt:lpstr>Slide 3</vt:lpstr>
      <vt:lpstr>ДРУГИ ТИПОВИ ИСКАЗА</vt:lpstr>
      <vt:lpstr>Slide 5</vt:lpstr>
      <vt:lpstr>НАРАТИВ И ДРУГИ ТИПОВИ ИСКАЗА</vt:lpstr>
      <vt:lpstr>Дете до 3 године и спонтани наративи одраслих</vt:lpstr>
      <vt:lpstr>ДЕТЕ КАО АКТИВАН СЛУШАЛАЦ НАРАТИВА</vt:lpstr>
      <vt:lpstr>ЗАЧЕТАК НАРАТИВА КОД ДЕЦЕ ДО 3 ГОДИНЕ</vt:lpstr>
      <vt:lpstr>О ЧЕМУ ПРИЧАЈУ ТРОГОДИШЊАЦИ</vt:lpstr>
      <vt:lpstr>ЗАДАЦИ ВАСПИТАЧА</vt:lpstr>
      <vt:lpstr>Slide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ДЕТЕ ДО 3 ГОДИНЕ И НАРАТИВИ</dc:title>
  <dc:creator>Jovo</dc:creator>
  <cp:lastModifiedBy>a</cp:lastModifiedBy>
  <cp:revision>19</cp:revision>
  <dcterms:created xsi:type="dcterms:W3CDTF">2006-08-16T00:00:00Z</dcterms:created>
  <dcterms:modified xsi:type="dcterms:W3CDTF">2020-04-29T12:05:21Z</dcterms:modified>
</cp:coreProperties>
</file>